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_IGSU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_IGSU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_IGSU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lienti\ANPCPPSR\Tipar\Petrom\Butelii_IGSU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Număr intervenţii pe interval orar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Sheet2!$C$7</c:f>
              <c:strCache>
                <c:ptCount val="1"/>
                <c:pt idx="0">
                  <c:v>2007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Sheet2!$D$7:$AA$7</c:f>
              <c:numCache>
                <c:formatCode>General</c:formatCode>
                <c:ptCount val="2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11</c:v>
                </c:pt>
                <c:pt idx="14">
                  <c:v>14</c:v>
                </c:pt>
                <c:pt idx="15">
                  <c:v>8</c:v>
                </c:pt>
                <c:pt idx="16">
                  <c:v>13</c:v>
                </c:pt>
                <c:pt idx="17">
                  <c:v>7</c:v>
                </c:pt>
                <c:pt idx="18">
                  <c:v>8</c:v>
                </c:pt>
                <c:pt idx="19">
                  <c:v>8</c:v>
                </c:pt>
                <c:pt idx="20">
                  <c:v>2</c:v>
                </c:pt>
                <c:pt idx="21">
                  <c:v>6</c:v>
                </c:pt>
                <c:pt idx="22">
                  <c:v>4</c:v>
                </c:pt>
                <c:pt idx="2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Sheet2!$C$8</c:f>
              <c:strCache>
                <c:ptCount val="1"/>
                <c:pt idx="0">
                  <c:v>2008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Sheet2!$D$8:$AA$8</c:f>
              <c:numCache>
                <c:formatCode>General</c:formatCode>
                <c:ptCount val="2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  <c:pt idx="8">
                  <c:v>5</c:v>
                </c:pt>
                <c:pt idx="9">
                  <c:v>9</c:v>
                </c:pt>
                <c:pt idx="10">
                  <c:v>8</c:v>
                </c:pt>
                <c:pt idx="11">
                  <c:v>9</c:v>
                </c:pt>
                <c:pt idx="12">
                  <c:v>13</c:v>
                </c:pt>
                <c:pt idx="13">
                  <c:v>7</c:v>
                </c:pt>
                <c:pt idx="14">
                  <c:v>5</c:v>
                </c:pt>
                <c:pt idx="15">
                  <c:v>7</c:v>
                </c:pt>
                <c:pt idx="16">
                  <c:v>15</c:v>
                </c:pt>
                <c:pt idx="17">
                  <c:v>9</c:v>
                </c:pt>
                <c:pt idx="18">
                  <c:v>12</c:v>
                </c:pt>
                <c:pt idx="19">
                  <c:v>12</c:v>
                </c:pt>
                <c:pt idx="20">
                  <c:v>5</c:v>
                </c:pt>
                <c:pt idx="21">
                  <c:v>6</c:v>
                </c:pt>
                <c:pt idx="22">
                  <c:v>4</c:v>
                </c:pt>
                <c:pt idx="23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Sheet2!$C$9</c:f>
              <c:strCache>
                <c:ptCount val="1"/>
                <c:pt idx="0">
                  <c:v>2009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Sheet2!$D$9:$AA$9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9</c:v>
                </c:pt>
                <c:pt idx="9">
                  <c:v>6</c:v>
                </c:pt>
                <c:pt idx="10">
                  <c:v>17</c:v>
                </c:pt>
                <c:pt idx="11">
                  <c:v>19</c:v>
                </c:pt>
                <c:pt idx="12">
                  <c:v>12</c:v>
                </c:pt>
                <c:pt idx="13">
                  <c:v>10</c:v>
                </c:pt>
                <c:pt idx="14">
                  <c:v>5</c:v>
                </c:pt>
                <c:pt idx="15">
                  <c:v>2</c:v>
                </c:pt>
                <c:pt idx="16">
                  <c:v>14</c:v>
                </c:pt>
                <c:pt idx="17">
                  <c:v>8</c:v>
                </c:pt>
                <c:pt idx="18">
                  <c:v>10</c:v>
                </c:pt>
                <c:pt idx="19">
                  <c:v>7</c:v>
                </c:pt>
                <c:pt idx="20">
                  <c:v>7</c:v>
                </c:pt>
                <c:pt idx="21">
                  <c:v>6</c:v>
                </c:pt>
                <c:pt idx="22">
                  <c:v>7</c:v>
                </c:pt>
                <c:pt idx="23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Sheet2!$C$10</c:f>
              <c:strCache>
                <c:ptCount val="1"/>
                <c:pt idx="0">
                  <c:v>2010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Sheet2!$D$10:$AA$10</c:f>
              <c:numCache>
                <c:formatCode>General</c:formatCode>
                <c:ptCount val="2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10</c:v>
                </c:pt>
                <c:pt idx="9">
                  <c:v>10</c:v>
                </c:pt>
                <c:pt idx="10">
                  <c:v>8</c:v>
                </c:pt>
                <c:pt idx="11">
                  <c:v>9</c:v>
                </c:pt>
                <c:pt idx="12">
                  <c:v>15</c:v>
                </c:pt>
                <c:pt idx="13">
                  <c:v>10</c:v>
                </c:pt>
                <c:pt idx="14">
                  <c:v>10</c:v>
                </c:pt>
                <c:pt idx="15">
                  <c:v>11</c:v>
                </c:pt>
                <c:pt idx="16">
                  <c:v>4</c:v>
                </c:pt>
                <c:pt idx="17">
                  <c:v>8</c:v>
                </c:pt>
                <c:pt idx="18">
                  <c:v>5</c:v>
                </c:pt>
                <c:pt idx="19">
                  <c:v>8</c:v>
                </c:pt>
                <c:pt idx="20">
                  <c:v>5</c:v>
                </c:pt>
                <c:pt idx="21">
                  <c:v>2</c:v>
                </c:pt>
                <c:pt idx="22">
                  <c:v>4</c:v>
                </c:pt>
                <c:pt idx="23">
                  <c:v>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Sheet2!$C$11</c:f>
              <c:strCache>
                <c:ptCount val="1"/>
                <c:pt idx="0">
                  <c:v>2011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Sheet2!$D$11:$AA$11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11</c:v>
                </c:pt>
                <c:pt idx="8">
                  <c:v>8</c:v>
                </c:pt>
                <c:pt idx="9">
                  <c:v>7</c:v>
                </c:pt>
                <c:pt idx="10">
                  <c:v>10</c:v>
                </c:pt>
                <c:pt idx="11">
                  <c:v>5</c:v>
                </c:pt>
                <c:pt idx="12">
                  <c:v>13</c:v>
                </c:pt>
                <c:pt idx="13">
                  <c:v>8</c:v>
                </c:pt>
                <c:pt idx="14">
                  <c:v>7</c:v>
                </c:pt>
                <c:pt idx="15">
                  <c:v>13</c:v>
                </c:pt>
                <c:pt idx="16">
                  <c:v>9</c:v>
                </c:pt>
                <c:pt idx="17">
                  <c:v>9</c:v>
                </c:pt>
                <c:pt idx="18">
                  <c:v>3</c:v>
                </c:pt>
                <c:pt idx="19">
                  <c:v>10</c:v>
                </c:pt>
                <c:pt idx="20">
                  <c:v>12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Sheet2!$B$12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Sheet2!$D$6:$AA$6</c:f>
              <c:strCache>
                <c:ptCount val="24"/>
                <c:pt idx="0">
                  <c:v>00 - 01</c:v>
                </c:pt>
                <c:pt idx="1">
                  <c:v>01 - 02</c:v>
                </c:pt>
                <c:pt idx="2">
                  <c:v>02 - 03</c:v>
                </c:pt>
                <c:pt idx="3">
                  <c:v>03 - 04</c:v>
                </c:pt>
                <c:pt idx="4">
                  <c:v>04 - 05</c:v>
                </c:pt>
                <c:pt idx="5">
                  <c:v>05 - 06 </c:v>
                </c:pt>
                <c:pt idx="6">
                  <c:v>06 - 07</c:v>
                </c:pt>
                <c:pt idx="7">
                  <c:v>07 - 08</c:v>
                </c:pt>
                <c:pt idx="8">
                  <c:v>08 - 09</c:v>
                </c:pt>
                <c:pt idx="9">
                  <c:v>09 - 10 </c:v>
                </c:pt>
                <c:pt idx="10">
                  <c:v>10 - 11</c:v>
                </c:pt>
                <c:pt idx="11">
                  <c:v>11 - 12</c:v>
                </c:pt>
                <c:pt idx="12">
                  <c:v>12 - 13</c:v>
                </c:pt>
                <c:pt idx="13">
                  <c:v>13 - 14</c:v>
                </c:pt>
                <c:pt idx="14">
                  <c:v>14 - 15</c:v>
                </c:pt>
                <c:pt idx="15">
                  <c:v>15 - 16</c:v>
                </c:pt>
                <c:pt idx="16">
                  <c:v>16 - 17</c:v>
                </c:pt>
                <c:pt idx="17">
                  <c:v>17 - 18</c:v>
                </c:pt>
                <c:pt idx="18">
                  <c:v>18 - 19</c:v>
                </c:pt>
                <c:pt idx="19">
                  <c:v>19 - 20</c:v>
                </c:pt>
                <c:pt idx="20">
                  <c:v>20 - 21</c:v>
                </c:pt>
                <c:pt idx="21">
                  <c:v>21 - 22</c:v>
                </c:pt>
                <c:pt idx="22">
                  <c:v>22 - 23</c:v>
                </c:pt>
                <c:pt idx="23">
                  <c:v>23 - 00</c:v>
                </c:pt>
              </c:strCache>
            </c:strRef>
          </c:cat>
          <c:val>
            <c:numRef>
              <c:f>Sheet2!$D$12:$AA$12</c:f>
              <c:numCache>
                <c:formatCode>General</c:formatCode>
                <c:ptCount val="24"/>
                <c:pt idx="0">
                  <c:v>8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9</c:v>
                </c:pt>
                <c:pt idx="7">
                  <c:v>27</c:v>
                </c:pt>
                <c:pt idx="8">
                  <c:v>37</c:v>
                </c:pt>
                <c:pt idx="9">
                  <c:v>38</c:v>
                </c:pt>
                <c:pt idx="10">
                  <c:v>52</c:v>
                </c:pt>
                <c:pt idx="11">
                  <c:v>52</c:v>
                </c:pt>
                <c:pt idx="12">
                  <c:v>67</c:v>
                </c:pt>
                <c:pt idx="13">
                  <c:v>46</c:v>
                </c:pt>
                <c:pt idx="14">
                  <c:v>41</c:v>
                </c:pt>
                <c:pt idx="15">
                  <c:v>41</c:v>
                </c:pt>
                <c:pt idx="16">
                  <c:v>55</c:v>
                </c:pt>
                <c:pt idx="17">
                  <c:v>41</c:v>
                </c:pt>
                <c:pt idx="18">
                  <c:v>38</c:v>
                </c:pt>
                <c:pt idx="19">
                  <c:v>45</c:v>
                </c:pt>
                <c:pt idx="20">
                  <c:v>31</c:v>
                </c:pt>
                <c:pt idx="21">
                  <c:v>22</c:v>
                </c:pt>
                <c:pt idx="22">
                  <c:v>21</c:v>
                </c:pt>
                <c:pt idx="23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24288"/>
        <c:axId val="84925824"/>
      </c:lineChart>
      <c:catAx>
        <c:axId val="849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25824"/>
        <c:crosses val="autoZero"/>
        <c:auto val="1"/>
        <c:lblAlgn val="ctr"/>
        <c:lblOffset val="100"/>
        <c:noMultiLvlLbl val="0"/>
      </c:catAx>
      <c:valAx>
        <c:axId val="8492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Distributia</a:t>
            </a:r>
            <a:r>
              <a:rPr lang="en-US" sz="2800" baseline="0"/>
              <a:t> pe judete a incidentelor raportate</a:t>
            </a:r>
            <a:endParaRPr lang="en-US" sz="2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Sheet1!$C$7:$C$48</c:f>
              <c:strCache>
                <c:ptCount val="42"/>
                <c:pt idx="0">
                  <c:v>ALBA</c:v>
                </c:pt>
                <c:pt idx="1">
                  <c:v>ARAD</c:v>
                </c:pt>
                <c:pt idx="2">
                  <c:v>ARGEŞ</c:v>
                </c:pt>
                <c:pt idx="3">
                  <c:v>BACĂU</c:v>
                </c:pt>
                <c:pt idx="4">
                  <c:v>BIHOR</c:v>
                </c:pt>
                <c:pt idx="5">
                  <c:v>BISTRIŢA NĂSĂUD</c:v>
                </c:pt>
                <c:pt idx="6">
                  <c:v>BOTOŞANI</c:v>
                </c:pt>
                <c:pt idx="7">
                  <c:v>BRĂILA</c:v>
                </c:pt>
                <c:pt idx="8">
                  <c:v>BRAŞOV</c:v>
                </c:pt>
                <c:pt idx="9">
                  <c:v>BUCUREŞTI</c:v>
                </c:pt>
                <c:pt idx="10">
                  <c:v>BUZĂU</c:v>
                </c:pt>
                <c:pt idx="11">
                  <c:v>CĂLĂRAŞI</c:v>
                </c:pt>
                <c:pt idx="12">
                  <c:v>CARAŞ SEVERIN</c:v>
                </c:pt>
                <c:pt idx="13">
                  <c:v>CLUJ</c:v>
                </c:pt>
                <c:pt idx="14">
                  <c:v>CONSTANŢA</c:v>
                </c:pt>
                <c:pt idx="15">
                  <c:v>COVASNA</c:v>
                </c:pt>
                <c:pt idx="16">
                  <c:v>DÂMBOVIŢA</c:v>
                </c:pt>
                <c:pt idx="17">
                  <c:v>DOLJ</c:v>
                </c:pt>
                <c:pt idx="18">
                  <c:v>GALAŢI</c:v>
                </c:pt>
                <c:pt idx="19">
                  <c:v>GIURGIU</c:v>
                </c:pt>
                <c:pt idx="20">
                  <c:v>GORJ</c:v>
                </c:pt>
                <c:pt idx="21">
                  <c:v>HARGHITA</c:v>
                </c:pt>
                <c:pt idx="22">
                  <c:v>HUNEDOARA</c:v>
                </c:pt>
                <c:pt idx="23">
                  <c:v>IALOMIŢA</c:v>
                </c:pt>
                <c:pt idx="24">
                  <c:v>IAŞI</c:v>
                </c:pt>
                <c:pt idx="25">
                  <c:v>ILFOV</c:v>
                </c:pt>
                <c:pt idx="26">
                  <c:v>MARAMUREŞ</c:v>
                </c:pt>
                <c:pt idx="27">
                  <c:v>MEHEDINŢI</c:v>
                </c:pt>
                <c:pt idx="28">
                  <c:v>MUREŞ</c:v>
                </c:pt>
                <c:pt idx="29">
                  <c:v>NEAMŢ</c:v>
                </c:pt>
                <c:pt idx="30">
                  <c:v>OLT</c:v>
                </c:pt>
                <c:pt idx="31">
                  <c:v>PRAHOVA</c:v>
                </c:pt>
                <c:pt idx="32">
                  <c:v>SĂLAJ</c:v>
                </c:pt>
                <c:pt idx="33">
                  <c:v>SATU MARE</c:v>
                </c:pt>
                <c:pt idx="34">
                  <c:v>SIBIU</c:v>
                </c:pt>
                <c:pt idx="35">
                  <c:v>SUCEAVA</c:v>
                </c:pt>
                <c:pt idx="36">
                  <c:v>TELEORMAN</c:v>
                </c:pt>
                <c:pt idx="37">
                  <c:v>TIMIŞ</c:v>
                </c:pt>
                <c:pt idx="38">
                  <c:v>TULCEA</c:v>
                </c:pt>
                <c:pt idx="39">
                  <c:v>VASLUI</c:v>
                </c:pt>
                <c:pt idx="40">
                  <c:v>VILCEA</c:v>
                </c:pt>
                <c:pt idx="41">
                  <c:v>VRANCEA</c:v>
                </c:pt>
              </c:strCache>
            </c:strRef>
          </c:cat>
          <c:val>
            <c:numRef>
              <c:f>Sheet1!$I$7:$I$48</c:f>
              <c:numCache>
                <c:formatCode>General</c:formatCode>
                <c:ptCount val="42"/>
                <c:pt idx="0">
                  <c:v>6</c:v>
                </c:pt>
                <c:pt idx="1">
                  <c:v>10</c:v>
                </c:pt>
                <c:pt idx="2">
                  <c:v>30</c:v>
                </c:pt>
                <c:pt idx="3">
                  <c:v>10</c:v>
                </c:pt>
                <c:pt idx="4">
                  <c:v>26</c:v>
                </c:pt>
                <c:pt idx="5">
                  <c:v>3</c:v>
                </c:pt>
                <c:pt idx="6">
                  <c:v>23</c:v>
                </c:pt>
                <c:pt idx="7">
                  <c:v>13</c:v>
                </c:pt>
                <c:pt idx="8">
                  <c:v>1</c:v>
                </c:pt>
                <c:pt idx="9">
                  <c:v>38</c:v>
                </c:pt>
                <c:pt idx="10">
                  <c:v>27</c:v>
                </c:pt>
                <c:pt idx="11">
                  <c:v>25</c:v>
                </c:pt>
                <c:pt idx="12">
                  <c:v>4</c:v>
                </c:pt>
                <c:pt idx="13">
                  <c:v>4</c:v>
                </c:pt>
                <c:pt idx="14">
                  <c:v>29</c:v>
                </c:pt>
                <c:pt idx="15">
                  <c:v>3</c:v>
                </c:pt>
                <c:pt idx="16">
                  <c:v>28</c:v>
                </c:pt>
                <c:pt idx="17">
                  <c:v>20</c:v>
                </c:pt>
                <c:pt idx="18">
                  <c:v>14</c:v>
                </c:pt>
                <c:pt idx="19">
                  <c:v>25</c:v>
                </c:pt>
                <c:pt idx="20">
                  <c:v>15</c:v>
                </c:pt>
                <c:pt idx="21">
                  <c:v>5</c:v>
                </c:pt>
                <c:pt idx="22">
                  <c:v>11</c:v>
                </c:pt>
                <c:pt idx="23">
                  <c:v>15</c:v>
                </c:pt>
                <c:pt idx="24">
                  <c:v>20</c:v>
                </c:pt>
                <c:pt idx="25">
                  <c:v>17</c:v>
                </c:pt>
                <c:pt idx="26">
                  <c:v>11</c:v>
                </c:pt>
                <c:pt idx="27">
                  <c:v>18</c:v>
                </c:pt>
                <c:pt idx="28">
                  <c:v>1</c:v>
                </c:pt>
                <c:pt idx="29">
                  <c:v>17</c:v>
                </c:pt>
                <c:pt idx="30">
                  <c:v>32</c:v>
                </c:pt>
                <c:pt idx="31">
                  <c:v>29</c:v>
                </c:pt>
                <c:pt idx="32">
                  <c:v>8</c:v>
                </c:pt>
                <c:pt idx="33">
                  <c:v>5</c:v>
                </c:pt>
                <c:pt idx="34">
                  <c:v>3</c:v>
                </c:pt>
                <c:pt idx="35">
                  <c:v>24</c:v>
                </c:pt>
                <c:pt idx="36">
                  <c:v>57</c:v>
                </c:pt>
                <c:pt idx="37">
                  <c:v>16</c:v>
                </c:pt>
                <c:pt idx="38">
                  <c:v>15</c:v>
                </c:pt>
                <c:pt idx="39">
                  <c:v>14</c:v>
                </c:pt>
                <c:pt idx="40">
                  <c:v>11</c:v>
                </c:pt>
                <c:pt idx="4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948864"/>
        <c:axId val="84950400"/>
      </c:barChart>
      <c:catAx>
        <c:axId val="849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50400"/>
        <c:crosses val="autoZero"/>
        <c:auto val="1"/>
        <c:lblAlgn val="ctr"/>
        <c:lblOffset val="100"/>
        <c:noMultiLvlLbl val="0"/>
      </c:catAx>
      <c:valAx>
        <c:axId val="8495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4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Numarul situatiilor de urgenta intampinate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Sheet1!$D$7:$D$12</c:f>
              <c:numCache>
                <c:formatCode>General</c:formatCode>
                <c:ptCount val="6"/>
                <c:pt idx="0">
                  <c:v>143</c:v>
                </c:pt>
                <c:pt idx="1">
                  <c:v>139</c:v>
                </c:pt>
                <c:pt idx="2">
                  <c:v>146</c:v>
                </c:pt>
                <c:pt idx="3">
                  <c:v>135</c:v>
                </c:pt>
                <c:pt idx="4">
                  <c:v>136</c:v>
                </c:pt>
                <c:pt idx="5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974976"/>
        <c:axId val="84989056"/>
      </c:barChart>
      <c:catAx>
        <c:axId val="8497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9056"/>
        <c:crosses val="autoZero"/>
        <c:auto val="1"/>
        <c:lblAlgn val="ctr"/>
        <c:lblOffset val="100"/>
        <c:noMultiLvlLbl val="0"/>
      </c:catAx>
      <c:valAx>
        <c:axId val="849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Pagube estimate (milioane de Lei)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Sheet1!$E$7:$E$12</c:f>
              <c:numCache>
                <c:formatCode>General</c:formatCode>
                <c:ptCount val="6"/>
                <c:pt idx="0">
                  <c:v>7.6</c:v>
                </c:pt>
                <c:pt idx="1">
                  <c:v>7.1</c:v>
                </c:pt>
                <c:pt idx="2">
                  <c:v>11.4</c:v>
                </c:pt>
                <c:pt idx="3">
                  <c:v>9.8000000000000007</c:v>
                </c:pt>
                <c:pt idx="4">
                  <c:v>8.1</c:v>
                </c:pt>
                <c:pt idx="5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03744"/>
        <c:axId val="85105280"/>
      </c:barChart>
      <c:catAx>
        <c:axId val="851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5280"/>
        <c:crosses val="autoZero"/>
        <c:auto val="1"/>
        <c:lblAlgn val="ctr"/>
        <c:lblOffset val="100"/>
        <c:noMultiLvlLbl val="0"/>
      </c:catAx>
      <c:valAx>
        <c:axId val="851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Victime</a:t>
            </a:r>
            <a:r>
              <a:rPr lang="en-US" sz="2400" baseline="0"/>
              <a:t> ale accidentelor - persoane decedate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copii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Sheet1!$F$7:$F$12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adulţi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Sheet1!$G$7:$G$12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225472"/>
        <c:axId val="85227008"/>
      </c:barChart>
      <c:catAx>
        <c:axId val="8522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27008"/>
        <c:crosses val="autoZero"/>
        <c:auto val="1"/>
        <c:lblAlgn val="ctr"/>
        <c:lblOffset val="100"/>
        <c:noMultiLvlLbl val="0"/>
      </c:catAx>
      <c:valAx>
        <c:axId val="8522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2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Victime</a:t>
            </a:r>
            <a:r>
              <a:rPr lang="en-US" sz="2400" baseline="0"/>
              <a:t> ale accidentelor - persoane ranite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copii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Sheet1!$H$7:$H$12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adulţi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Sheet1!$C$7:$C$12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01.01 - 31.08.2012</c:v>
                </c:pt>
              </c:strCache>
            </c:strRef>
          </c:cat>
          <c:val>
            <c:numRef>
              <c:f>Sheet1!$I$7:$I$12</c:f>
              <c:numCache>
                <c:formatCode>General</c:formatCode>
                <c:ptCount val="6"/>
                <c:pt idx="0">
                  <c:v>37</c:v>
                </c:pt>
                <c:pt idx="1">
                  <c:v>23</c:v>
                </c:pt>
                <c:pt idx="2">
                  <c:v>28</c:v>
                </c:pt>
                <c:pt idx="3">
                  <c:v>23</c:v>
                </c:pt>
                <c:pt idx="4">
                  <c:v>34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244544"/>
        <c:axId val="85250432"/>
      </c:barChart>
      <c:catAx>
        <c:axId val="852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50432"/>
        <c:crosses val="autoZero"/>
        <c:auto val="1"/>
        <c:lblAlgn val="ctr"/>
        <c:lblOffset val="100"/>
        <c:noMultiLvlLbl val="0"/>
      </c:catAx>
      <c:valAx>
        <c:axId val="8525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4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95B9-9802-4547-9DEB-9BC60833D2DF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E33-11D9-47CD-9358-58F0A1BA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FE026-6752-4C5F-B768-C849748EF644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04DF-CAD2-4E37-8A24-9C7EB928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74BA-2B60-4E48-892A-B0EBA9FED2C2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DA24-720E-4056-ADD9-1CCB5099D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4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03DE-9640-4C01-9475-C83AA57BF7EC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7BDD-D81F-4E5D-9399-388BE63A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D480-A069-42AF-B572-83D4CFCDFC8A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6D64-425E-4C77-879F-6F54880D8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B5537-7D2E-41F9-BD96-84146FD5918A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8168-7750-40B2-9CD6-254AFB5D0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6826-DF7C-447E-B536-C84BFFF914C5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9586-1C5F-40E7-A1D0-3E0C4013E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4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9F44-0C41-4134-8DA0-5F2E2927F30A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A853-8668-4420-9D7D-20FD0B3E8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9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5649-1632-47B0-97A6-6F0A2FB4D2BE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C3DB-3DAD-4A54-94D8-E691E0570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7847-4614-4819-BC21-6C1D725D8790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63CA-FF32-40E8-A540-41222DD0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5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2C6E-89A6-4966-994F-F3FA6BCF744F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E77A-0FF8-412E-ACB1-8B098476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7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352B1-2495-4F31-8801-2227477E3BBF}" type="datetimeFigureOut">
              <a:rPr lang="en-US"/>
              <a:pPr>
                <a:defRPr/>
              </a:pPr>
              <a:t>28-Aug-16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7BD67D1-BF65-4A75-8F53-1AE1FE9DD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279775"/>
          </a:xfrm>
        </p:spPr>
        <p:txBody>
          <a:bodyPr/>
          <a:lstStyle/>
          <a:p>
            <a:pPr eaLnBrk="1" hangingPunct="1"/>
            <a:r>
              <a:rPr lang="en-US" sz="2800" b="1" smtClean="0"/>
              <a:t>Studiul National cu privire la raportarea incidentelor precum si a aspectelor legate de consecintele acestora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Campania Nationala “Nu te lasa furat”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800" b="1" smtClean="0"/>
              <a:t>Analiza datelor colectate</a:t>
            </a:r>
            <a:br>
              <a:rPr lang="en-US" sz="1800" b="1" smtClean="0"/>
            </a:br>
            <a:r>
              <a:rPr lang="en-US" sz="1800" b="1" smtClean="0"/>
              <a:t>Studiu realizat cu sprijinul Petrom</a:t>
            </a:r>
          </a:p>
        </p:txBody>
      </p:sp>
      <p:pic>
        <p:nvPicPr>
          <p:cNvPr id="2051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279775"/>
          </a:xfrm>
        </p:spPr>
        <p:txBody>
          <a:bodyPr/>
          <a:lstStyle/>
          <a:p>
            <a:pPr algn="l"/>
            <a:r>
              <a:rPr lang="en-US" sz="1800" smtClean="0"/>
              <a:t>Studiul a fost realizat la initativa InfoCons privind incidentele raportate la nivel national in perioada 1 Ianuarie 2007 – 31 August 2012. 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Datele au fost centralizate conform raportarilor facute de urmatoarele institutii: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Primarii resedinta de judet 				47 locatii</a:t>
            </a:r>
            <a:br>
              <a:rPr lang="en-US" sz="1800" smtClean="0"/>
            </a:br>
            <a:r>
              <a:rPr lang="en-US" sz="1800" smtClean="0"/>
              <a:t>Prefecturi						42 locatii</a:t>
            </a:r>
            <a:br>
              <a:rPr lang="en-US" sz="1800" smtClean="0"/>
            </a:br>
            <a:r>
              <a:rPr lang="en-US" sz="1800" smtClean="0"/>
              <a:t>Consilii judetene					42 locatii</a:t>
            </a:r>
            <a:br>
              <a:rPr lang="en-US" sz="1800" smtClean="0"/>
            </a:br>
            <a:r>
              <a:rPr lang="en-US" sz="1800" smtClean="0"/>
              <a:t>Spitale judetene 					45 locatii</a:t>
            </a:r>
            <a:br>
              <a:rPr lang="en-US" sz="1800" smtClean="0"/>
            </a:br>
            <a:r>
              <a:rPr lang="en-US" sz="1800" smtClean="0"/>
              <a:t>Inspectorate Judetene pentru Situatii de Urgenta 	42 locatii</a:t>
            </a:r>
            <a:br>
              <a:rPr lang="en-US" sz="1800" smtClean="0"/>
            </a:br>
            <a:r>
              <a:rPr lang="en-US" sz="1800" smtClean="0"/>
              <a:t>Primarii ale localitatilor 				3141 locatii 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2400" y="1371600"/>
          <a:ext cx="8905875" cy="466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28600" y="1295400"/>
          <a:ext cx="8686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57200" y="12954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1000" y="1371600"/>
          <a:ext cx="8305800" cy="455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57200" y="1524000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42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D:\Clienti\ANPCPPSR\Tipar\Petrom\Petrom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238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1000" y="12954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73</Words>
  <Application>Microsoft Office PowerPoint</Application>
  <PresentationFormat>Expunere pe ecran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Studiul National cu privire la raportarea incidentelor precum si a aspectelor legate de consecintele acestora  Campania Nationala “Nu te lasa furat”  Analiza datelor colectate Studiu realizat cu sprijinul Petrom</vt:lpstr>
      <vt:lpstr>Studiul a fost realizat la initativa InfoCons privind incidentele raportate la nivel national in perioada 1 Ianuarie 2007 – 31 August 2012.   Datele au fost centralizate conform raportarilor facute de urmatoarele institutii:  Primarii resedinta de judet     47 locatii Prefecturi      42 locatii Consilii judetene     42 locatii Spitale judetene      45 locatii Inspectorate Judetene pentru Situatii de Urgenta  42 locatii Primarii ale localitatilor     3141 locatii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agencia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Agregatorul de stiri</dc:title>
  <dc:creator>agencia</dc:creator>
  <cp:lastModifiedBy>Ovidiu Costin Neagu</cp:lastModifiedBy>
  <cp:revision>52</cp:revision>
  <dcterms:created xsi:type="dcterms:W3CDTF">2009-09-16T12:34:06Z</dcterms:created>
  <dcterms:modified xsi:type="dcterms:W3CDTF">2016-08-28T20:33:09Z</dcterms:modified>
</cp:coreProperties>
</file>